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 id="285"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d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d577b92ee?vop=1&amp;pid=f93d01ba1&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21_1#d577b92ee.bracket?vop=1&amp;pid=f93d01ba1&amp;color=0,0,0&amp;vpa=6&amp;vtp=1"/>
          <p:cNvSpPr/>
          <p:nvPr/>
        </p:nvSpPr>
        <p:spPr>
          <a:xfrm>
            <a:off x="8248110" y="1076706"/>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BD.20_2#d577b92ee.choices?vop=1&amp;pid=f93d01ba1&amp;color=0,0,0&amp;vtp=1&amp;bbb=1"/>
          <p:cNvSpPr/>
          <p:nvPr/>
        </p:nvSpPr>
        <p:spPr>
          <a:xfrm>
            <a:off x="832104" y="1472946"/>
            <a:ext cx="10533888" cy="15227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duties.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instructions.</a:t>
            </a:r>
            <a:endParaRPr lang="en-US" altLang="zh-CN" sz="1800" dirty="0"/>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endParaRPr lang="en-US" altLang="zh-CN" sz="1800" dirty="0"/>
          </a:p>
        </p:txBody>
      </p:sp>
      <p:sp>
        <p:nvSpPr>
          <p:cNvPr id="5" name="QC_5_AS.22_1#d577b92ee?vop=1&amp;pid=f93d01ba1&amp;color=0,0,0&amp;vtp=1&amp;bbb=1&amp;hb=1"/>
          <p:cNvSpPr/>
          <p:nvPr/>
        </p:nvSpPr>
        <p:spPr>
          <a:xfrm>
            <a:off x="832104" y="3009646"/>
            <a:ext cx="10533888" cy="11290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细节理解题。根据第四段中的“Learning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wisely.”可知，奥克利建议通过生活实例进行非正式教育。故选D项。</a:t>
            </a:r>
            <a:endParaRPr lang="en-US" altLang="zh-CN" dirty="0"/>
          </a:p>
        </p:txBody>
      </p:sp>
      <p:sp>
        <p:nvSpPr>
          <p:cNvPr id="6" name="QC_5_BD.23_1#0190a1354?vop=1&amp;pid=f93d01ba1&amp;color=0,0,0&amp;vtp=1&amp;bbb=1"/>
          <p:cNvSpPr/>
          <p:nvPr/>
        </p:nvSpPr>
        <p:spPr>
          <a:xfrm>
            <a:off x="832104" y="4167187"/>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podcast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5_AN.24_1#0190a1354.bracket?vop=1&amp;pid=f93d01ba1&amp;color=0,0,0&amp;vpa=7&amp;vtp=1"/>
          <p:cNvSpPr/>
          <p:nvPr/>
        </p:nvSpPr>
        <p:spPr>
          <a:xfrm>
            <a:off x="7848060" y="4164901"/>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8" name="QC_5_BD.23_2#0190a1354.choices?vop=1&amp;pid=f93d01ba1&amp;color=0,0,0&amp;vtp=1&amp;bbb=1"/>
          <p:cNvSpPr/>
          <p:nvPr/>
        </p:nvSpPr>
        <p:spPr>
          <a:xfrm>
            <a:off x="832104" y="4556760"/>
            <a:ext cx="10533888" cy="15227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Joseph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guidelines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goal-setting.</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podcasts.</a:t>
            </a:r>
            <a:endParaRPr lang="en-US" altLang="zh-CN" sz="1800" dirty="0"/>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0190a1354?vop=1&amp;pid=f93d01ba1&amp;color=0,0,0&amp;vtp=1&amp;bt=1&amp;bbb=1&amp;hb=1"/>
          <p:cNvSpPr/>
          <p:nvPr/>
        </p:nvSpPr>
        <p:spPr>
          <a:xfrm>
            <a:off x="832104" y="108000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Joseph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podcast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download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podcasts.”可知，提及该播客的目的是让听众轻松获取奥克利的建议。故选D项。</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长难句分析</a:t>
            </a:r>
            <a:r>
              <a:rPr lang="en-US" altLang="zh-CN" b="1"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dirty="0"/>
          </a:p>
        </p:txBody>
      </p:sp>
      <p:pic>
        <p:nvPicPr>
          <p:cNvPr id="3" name="QC_5_AS.25_2#0190a1354?vop=1&amp;pid=f93d01ba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47872" y="2810756"/>
            <a:ext cx="5093208"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S.25_3#0190a1354?vop=1&amp;pid=f93d01ba1&amp;color=0,0,0&amp;vtp=1&amp;bbb=1"/>
          <p:cNvSpPr/>
          <p:nvPr/>
        </p:nvSpPr>
        <p:spPr>
          <a:xfrm>
            <a:off x="832104" y="5185656"/>
            <a:ext cx="10533888" cy="360680"/>
          </a:xfrm>
          <a:prstGeom prst="rect">
            <a:avLst/>
          </a:prstGeom>
          <a:noFill/>
        </p:spPr>
        <p:txBody>
          <a:bodyPr wrap="none" lIns="0" tIns="0" rIns="0" bIns="0" rtlCol="0" anchor="t"/>
          <a:lstStyle/>
          <a:p>
            <a:pPr algn="l">
              <a:lnSpc>
                <a:spcPts val="3200"/>
              </a:lnSpc>
            </a:pPr>
            <a:r>
              <a:rPr lang="en-US" altLang="zh-CN" sz="1800" b="1"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他强调</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年轻时就与财务规划师合作很重要</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因为等到快退休时才去咨询他人可能会影响你的财务计划</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spc="-1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339c26a85?pid=07aeaa46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4_BD.26_1#2f6f6bcf0?vop=1&amp;pid=339c26a85&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主题：谷雨节气 | 词数：约211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（节气）</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twenty-four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rainfall.</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legend,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Department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roughly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April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newly-</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nutrients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（营养物）</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
        <p:nvSpPr>
          <p:cNvPr id="4" name="QM_4_AN.27_1#2f6f6bcf0.blank?vop=1&amp;pid=339c26a85&amp;color=0,0,0&amp;vpa=8&amp;vtp=1"/>
          <p:cNvSpPr/>
          <p:nvPr/>
        </p:nvSpPr>
        <p:spPr>
          <a:xfrm>
            <a:off x="7981410" y="22301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5" name="QM_4_AN.28_1#2f6f6bcf0.blank?vop=1&amp;pid=339c26a85&amp;color=0,0,0&amp;vpa=9&amp;vtp=1"/>
          <p:cNvSpPr/>
          <p:nvPr/>
        </p:nvSpPr>
        <p:spPr>
          <a:xfrm>
            <a:off x="824960" y="34874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6" name="QM_4_AN.29_1#2f6f6bcf0.blank?vop=1&amp;pid=339c26a85&amp;color=0,0,0&amp;vpa=10&amp;vtp=1"/>
          <p:cNvSpPr/>
          <p:nvPr/>
        </p:nvSpPr>
        <p:spPr>
          <a:xfrm>
            <a:off x="1593310" y="47447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M_4_AN.30_1#2f6f6bcf0.blank?vop=1&amp;pid=339c26a85&amp;color=0,0,0&amp;vpa=11&amp;vtp=1"/>
          <p:cNvSpPr/>
          <p:nvPr/>
        </p:nvSpPr>
        <p:spPr>
          <a:xfrm>
            <a:off x="5193760" y="5571490"/>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1_1#2f6f6bcf0?vop=1&amp;pid=339c26a85&amp;color=0,0,0&amp;mp=1&amp;vtp=1&amp;bt=1&amp;bbb=1&amp;hb=1"/>
          <p:cNvSpPr/>
          <p:nvPr/>
        </p:nvSpPr>
        <p:spPr>
          <a:xfrm>
            <a:off x="832104" y="1080000"/>
            <a:ext cx="10533888" cy="11938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（牡丹）</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Guyu”.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#4.1</a:t>
            </a:r>
            <a:endParaRPr lang="en-US" altLang="zh-CN" dirty="0"/>
          </a:p>
        </p:txBody>
      </p:sp>
      <p:sp>
        <p:nvSpPr>
          <p:cNvPr id="3" name="QM_4_AN.32_1#2f6f6bcf0.blank?vop=1&amp;pid=339c26a85&amp;color=0,0,0&amp;mp=1&amp;vpa=12&amp;vtp=1"/>
          <p:cNvSpPr/>
          <p:nvPr/>
        </p:nvSpPr>
        <p:spPr>
          <a:xfrm>
            <a:off x="812260" y="1876290"/>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M_4_BD.31_2#2f6f6bcf0?vop=1&amp;pid=339c26a85&amp;color=0,0,0&amp;vtp=1&amp;bbb=1"/>
          <p:cNvSpPr/>
          <p:nvPr/>
        </p:nvSpPr>
        <p:spPr>
          <a:xfrm>
            <a:off x="832104" y="2316726"/>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Therefore,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Emperor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Guyu</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society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endParaRPr lang="en-US" altLang="zh-CN" sz="1800" dirty="0"/>
          </a:p>
          <a:p>
            <a:pPr>
              <a:lnSpc>
                <a:spcPts val="32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5" name="QM_4_EX.33_1#2f6f6bcf0?vop=1&amp;pid=339c26a85&amp;color=0,0,0&amp;vtp=1&amp;bbb=1"/>
          <p:cNvSpPr/>
          <p:nvPr/>
        </p:nvSpPr>
        <p:spPr>
          <a:xfrm>
            <a:off x="832104" y="5152636"/>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文章介绍了中国二十四节气中的第六个节气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谷雨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4_1#8b33ad33e?vop=1&amp;pid=2f6f6bcf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35_1#8b33ad33e.blank?vop=1&amp;pid=2f6f6bcf0&amp;color=0,0,0&amp;vpa=13&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5_AS.36_1#8b33ad33e?vop=1&amp;pid=2f6f6bcf0&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上文引用了中国谚语“雨生百谷”，G项（这意味着在每年的这个时候，雨水对谷物的生长很重要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）对其作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出解释</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，符合语境，其中This指代上文提到的谚语。故选G项。</a:t>
            </a:r>
            <a:endParaRPr lang="en-US" altLang="zh-CN" dirty="0"/>
          </a:p>
        </p:txBody>
      </p:sp>
      <p:sp>
        <p:nvSpPr>
          <p:cNvPr id="5" name="QB_5_BD.37_1#6dfd9744b?vop=1&amp;pid=2f6f6bcf0&amp;color=0,0,0&amp;vtp=1&amp;bbb=1"/>
          <p:cNvSpPr/>
          <p:nvPr/>
        </p:nvSpPr>
        <p:spPr>
          <a:xfrm>
            <a:off x="832104" y="23184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5_AN.38_1#6dfd9744b.blank?vop=1&amp;pid=2f6f6bcf0&amp;color=0,0,0&amp;vpa=14&amp;vtp=1"/>
          <p:cNvSpPr/>
          <p:nvPr/>
        </p:nvSpPr>
        <p:spPr>
          <a:xfrm>
            <a:off x="1053560" y="2276538"/>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B_5_AS.39_1#6dfd9744b?vop=1&amp;pid=2f6f6bcf0&amp;color=0,0,0&amp;vtp=1&amp;bbb=1&amp;hb=1"/>
          <p:cNvSpPr/>
          <p:nvPr/>
        </p:nvSpPr>
        <p:spPr>
          <a:xfrm>
            <a:off x="832104" y="273875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rainfall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.”可知，谷雨的中文名称源于一个民间故事，C项（因此，黄帝将这一天命名为谷雨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）作为故事的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，点名“谷雨”这一名字的由来，符合语境。故选C项。</a:t>
            </a:r>
            <a:endParaRPr lang="en-US" altLang="zh-CN" dirty="0"/>
          </a:p>
        </p:txBody>
      </p:sp>
      <p:sp>
        <p:nvSpPr>
          <p:cNvPr id="8" name="QB_5_BD.40_1#e1c17241a?vop=1&amp;pid=2f6f6bcf0&amp;color=0,0,0&amp;vtp=1&amp;bbb=1"/>
          <p:cNvSpPr/>
          <p:nvPr/>
        </p:nvSpPr>
        <p:spPr>
          <a:xfrm>
            <a:off x="832104" y="397833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5_AN.41_1#e1c17241a.blank?vop=1&amp;pid=2f6f6bcf0&amp;color=0,0,0&amp;vpa=15&amp;vtp=1"/>
          <p:cNvSpPr/>
          <p:nvPr/>
        </p:nvSpPr>
        <p:spPr>
          <a:xfrm>
            <a:off x="1053560" y="3936428"/>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10" name="QB_5_AS.42_1#e1c17241a?vop=1&amp;pid=2f6f6bcf0&amp;color=0,0,0&amp;vtp=1&amp;bbb=1&amp;hb=1"/>
          <p:cNvSpPr/>
          <p:nvPr/>
        </p:nvSpPr>
        <p:spPr>
          <a:xfrm>
            <a:off x="832104" y="439864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Rain.”可知，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这是对B</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（谷雨的习俗因地而异）的举例说明，选项中的customs与下文的the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custom相呼应。故选B项。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3_1#891094db8?vop=1&amp;pid=2f6f6bcf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5_AN.44_1#891094db8.blank?vop=1&amp;pid=2f6f6bcf0&amp;color=0,0,0&amp;vpa=16&amp;vtp=1"/>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5_AS.45_1#891094db8?vop=1&amp;pid=2f6f6bcf0&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newly-picked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介绍了谷雨时节新茶的优点以及喝这个时节的新茶的好处，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项（在谷雨当天，人们会来喝一些新茶）承接上文，符合语境。故选F项。</a:t>
            </a:r>
            <a:endParaRPr lang="en-US" altLang="zh-CN" dirty="0"/>
          </a:p>
        </p:txBody>
      </p:sp>
      <p:sp>
        <p:nvSpPr>
          <p:cNvPr id="5" name="QB_5_BD.46_1#19ad5437d?vop=1&amp;pid=2f6f6bcf0&amp;color=0,0,0&amp;vtp=1&amp;bbb=1"/>
          <p:cNvSpPr/>
          <p:nvPr/>
        </p:nvSpPr>
        <p:spPr>
          <a:xfrm>
            <a:off x="832104" y="23184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5_AN.47_1#19ad5437d.blank?vop=1&amp;pid=2f6f6bcf0&amp;color=0,0,0&amp;vpa=17&amp;vtp=1"/>
          <p:cNvSpPr/>
          <p:nvPr/>
        </p:nvSpPr>
        <p:spPr>
          <a:xfrm>
            <a:off x="1040860" y="2276538"/>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B_5_AS.48_1#19ad5437d?vop=1&amp;pid=2f6f6bcf0&amp;color=0,0,0&amp;vtp=1&amp;bbb=1&amp;hb=1"/>
          <p:cNvSpPr/>
          <p:nvPr/>
        </p:nvSpPr>
        <p:spPr>
          <a:xfrm>
            <a:off x="832104" y="273875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rank.”中的also可知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，设空句中也应提到牡丹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的象征意义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，D项（在中国文化中，这种花象征着优雅和尊贵）符合语境。故选D项。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8ab72ce6e?pid=07aeaa46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4_BD.49_1#887d0df2e?vop=1&amp;pid=8ab72ce6e&amp;color=0,0,0&amp;vtp=1&amp;bbb=1&amp;hb=1"/>
          <p:cNvSpPr/>
          <p:nvPr/>
        </p:nvSpPr>
        <p:spPr>
          <a:xfrm>
            <a:off x="832104" y="1422400"/>
            <a:ext cx="10533888" cy="47371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主题：重拾阅读 | 词数：约295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安徽淮南二中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（磁铁）</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downhill,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（负担）,</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troubles.</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situation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Grapes</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Wrath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9_2#887d0df2e?vop=1&amp;pid=8ab72ce6e&amp;color=0,0,0&amp;mp=1&amp;vtp=1&amp;bt=1&amp;bbb=1&amp;hb=1"/>
          <p:cNvSpPr/>
          <p:nvPr/>
        </p:nvSpPr>
        <p:spPr>
          <a:xfrm>
            <a:off x="832104" y="1078992"/>
            <a:ext cx="10533888" cy="2451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creativity.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（忽视）</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4_EX.50_1#887d0df2e?vop=1&amp;pid=8ab72ce6e&amp;color=0,0,0&amp;vtp=1&amp;bbb=1&amp;hb=1"/>
          <p:cNvSpPr/>
          <p:nvPr/>
        </p:nvSpPr>
        <p:spPr>
          <a:xfrm>
            <a:off x="832104" y="35572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作者儿时热爱阅读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但长大后生活逐渐被电子屏幕占据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直到他遇到了一本激</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励人心的书</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他重拾阅读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并从中获得了灵感与精神力量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51_1#3a4b44983.choices?vop=1&amp;pid=887d0df2e&amp;color=0,0,0&amp;vtp=1&amp;bbb=1"/>
          <p:cNvSpPr/>
          <p:nvPr/>
        </p:nvSpPr>
        <p:spPr>
          <a:xfrm>
            <a:off x="832104" y="4379658"/>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examined</a:t>
            </a:r>
            <a:endParaRPr lang="en-US" altLang="zh-CN" sz="1800" dirty="0"/>
          </a:p>
        </p:txBody>
      </p:sp>
      <p:sp>
        <p:nvSpPr>
          <p:cNvPr id="5" name="QC_5_AN.52_1#3a4b44983.bracket?vop=1&amp;pid=887d0df2e&amp;color=0,0,0&amp;vpa=18&amp;vtp=1"/>
          <p:cNvSpPr/>
          <p:nvPr/>
        </p:nvSpPr>
        <p:spPr>
          <a:xfrm>
            <a:off x="1244060" y="437584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C_5_AS.53_1#3a4b44983?vop=1&amp;pid=887d0df2e&amp;color=0,0,0&amp;vtp=1&amp;bbb=1&amp;hb=1"/>
          <p:cNvSpPr/>
          <p:nvPr/>
        </p:nvSpPr>
        <p:spPr>
          <a:xfrm>
            <a:off x="832104" y="479996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句意为：然而，随着科技的发展，我们的生活逐渐被各种大小的电子屏幕所占据。根据下文的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sizes可知，此处表达的意思是生活被电子屏幕占据。describe意为“描述”；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充满；占据”；call意为“称呼”；examine意为“调查”。故选B项。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4_1#54ee11122.choices?vop=1&amp;pid=887d0df2e&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endParaRPr lang="en-US" altLang="zh-CN" sz="1800" dirty="0"/>
          </a:p>
        </p:txBody>
      </p:sp>
      <p:sp>
        <p:nvSpPr>
          <p:cNvPr id="3" name="QC_5_AN.55_1#54ee11122.bracket?vop=1&amp;pid=887d0df2e&amp;color=0,0,0&amp;vpa=19&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AS.56_1#54ee11122?vop=1&amp;pid=887d0df2e&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句意为：它们像磁铁一样吸引着我们的注意力，逐渐使我们远离书籍的世界。根据上文的They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magnets和下文的from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books可知，电子屏幕吸引了“我们”的注意力，使“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远离书籍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。protect意为“保护”；come意为“来到”；distance意为“拉开距离”；free意为“解放”。故选C项。</a:t>
            </a:r>
            <a:endParaRPr lang="en-US" altLang="zh-CN" dirty="0"/>
          </a:p>
        </p:txBody>
      </p:sp>
      <p:sp>
        <p:nvSpPr>
          <p:cNvPr id="5" name="QC_5_BD.57_1#679d4b203.choices?vop=1&amp;pid=887d0df2e&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sorrow</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endParaRPr lang="en-US" altLang="zh-CN" sz="1800" dirty="0"/>
          </a:p>
        </p:txBody>
      </p:sp>
      <p:sp>
        <p:nvSpPr>
          <p:cNvPr id="6" name="QC_5_AN.58_1#679d4b203.bracket?vop=1&amp;pid=887d0df2e&amp;color=0,0,0&amp;vpa=20&amp;vtp=1"/>
          <p:cNvSpPr/>
          <p:nvPr/>
        </p:nvSpPr>
        <p:spPr>
          <a:xfrm>
            <a:off x="12440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5_AS.59_1#679d4b203?vop=1&amp;pid=887d0df2e&amp;color=0,0,0&amp;vtp=1&amp;bbb=1&amp;hb=1"/>
          <p:cNvSpPr/>
          <p:nvPr/>
        </p:nvSpPr>
        <p:spPr>
          <a:xfrm>
            <a:off x="832104" y="31508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句意为：曾经有一段时间，我觉得我的生活每况愈下，随着来自学校的压力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、身体上的疲惫和情感上的负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担的增加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，我不得不看短视频来分散自己对那些烦恼的注意力。根据下文的from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school以及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physical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tiredness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burdens可知，这里指的是来自学校的学业压力。honour意为“荣誉”；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danger意为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危险”；sorrow意为“悲伤”；pressure意为“压力”。故选D项。</a:t>
            </a:r>
            <a:endParaRPr lang="en-US" altLang="zh-CN" dirty="0"/>
          </a:p>
        </p:txBody>
      </p:sp>
      <p:sp>
        <p:nvSpPr>
          <p:cNvPr id="8" name="QC_5_BD.60_1#f6f0a3e88.choices?vop=1&amp;pid=887d0df2e&amp;color=0,0,0&amp;vtp=1&amp;bbb=1"/>
          <p:cNvSpPr/>
          <p:nvPr/>
        </p:nvSpPr>
        <p:spPr>
          <a:xfrm>
            <a:off x="832104" y="4796853"/>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emails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endParaRPr lang="en-US" altLang="zh-CN" sz="1800" dirty="0"/>
          </a:p>
        </p:txBody>
      </p:sp>
      <p:sp>
        <p:nvSpPr>
          <p:cNvPr id="9" name="QC_5_AN.61_1#f6f0a3e88.bracket?vop=1&amp;pid=887d0df2e&amp;color=0,0,0&amp;vpa=21&amp;vtp=1"/>
          <p:cNvSpPr/>
          <p:nvPr/>
        </p:nvSpPr>
        <p:spPr>
          <a:xfrm>
            <a:off x="1244060" y="479304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5_AS.62_1#f6f0a3e88?vop=1&amp;pid=887d0df2e&amp;color=0,0,0&amp;vtp=1&amp;bbb=1&amp;hb=1"/>
          <p:cNvSpPr/>
          <p:nvPr/>
        </p:nvSpPr>
        <p:spPr>
          <a:xfrm>
            <a:off x="832104" y="521716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short并结合选项可知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，作者最有可能通过看视频来分散注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。video意为“视频”；notice意为“通知”；email意为“电子邮件”；plan意为“计划”。故选A项。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3_1#7c4fd4428.choices?vop=1&amp;pid=887d0df2e&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endParaRPr lang="en-US" altLang="zh-CN" sz="1800" dirty="0"/>
          </a:p>
        </p:txBody>
      </p:sp>
      <p:sp>
        <p:nvSpPr>
          <p:cNvPr id="3" name="QC_5_AN.64_1#7c4fd4428.bracket?vop=1&amp;pid=887d0df2e&amp;color=0,0,0&amp;vpa=22&amp;vtp=1"/>
          <p:cNvSpPr/>
          <p:nvPr/>
        </p:nvSpPr>
        <p:spPr>
          <a:xfrm>
            <a:off x="1244060" y="1072578"/>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AS.65_1#7c4fd4428?vop=1&amp;pid=887d0df2e&amp;color=0,0,0&amp;vtp=1&amp;bbb=1&amp;hb=1"/>
          <p:cNvSpPr/>
          <p:nvPr/>
        </p:nvSpPr>
        <p:spPr>
          <a:xfrm>
            <a:off x="832104" y="147015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句意为：这种情况在我有一天偶然发现了一本名为《愤怒的葡萄》的书时发生了变化。根据下文的a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Grapes</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Wrath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并结合选项可知，这里是说作者偶然遇到了这本书，改变了之前的状态。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意为“把</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放回原处”；come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across意为“（偶然）发现”；hand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out意为“分发”；complain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“抱怨”。故选B项。</a:t>
            </a:r>
            <a:endParaRPr lang="en-US" altLang="zh-CN" dirty="0"/>
          </a:p>
        </p:txBody>
      </p:sp>
      <p:sp>
        <p:nvSpPr>
          <p:cNvPr id="5" name="QC_5_BD.66_1#65d5a363b.choices?vop=1&amp;pid=887d0df2e&amp;color=0,0,0&amp;vtp=1&amp;bbb=1"/>
          <p:cNvSpPr/>
          <p:nvPr/>
        </p:nvSpPr>
        <p:spPr>
          <a:xfrm>
            <a:off x="832104" y="3029394"/>
            <a:ext cx="10533888" cy="341630"/>
          </a:xfrm>
          <a:prstGeom prst="rect">
            <a:avLst/>
          </a:prstGeom>
          <a:noFill/>
        </p:spPr>
        <p:txBody>
          <a:bodyPr wrap="none" lIns="0" tIns="0" rIns="0" bIns="0" rtlCol="0" anchor="t"/>
          <a:lstStyle/>
          <a:p>
            <a:pPr>
              <a:lnSpc>
                <a:spcPts val="30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endParaRPr lang="en-US" altLang="zh-CN" sz="1800" dirty="0"/>
          </a:p>
        </p:txBody>
      </p:sp>
      <p:sp>
        <p:nvSpPr>
          <p:cNvPr id="6" name="QC_5_AN.67_1#65d5a363b.bracket?vop=1&amp;pid=887d0df2e&amp;color=0,0,0&amp;vpa=23&amp;vtp=1"/>
          <p:cNvSpPr/>
          <p:nvPr/>
        </p:nvSpPr>
        <p:spPr>
          <a:xfrm>
            <a:off x="1244060" y="3022980"/>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5_AS.68_1#65d5a363b?vop=1&amp;pid=887d0df2e&amp;color=0,0,0&amp;vtp=1&amp;bbb=1&amp;hb=1"/>
          <p:cNvSpPr/>
          <p:nvPr/>
        </p:nvSpPr>
        <p:spPr>
          <a:xfrm>
            <a:off x="832104" y="3416172"/>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句意为：当我打开封面开始阅读时，我感觉像是被猛力地击中了头部。根据上文的I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下文语境可知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，这本书给作者的冲击很大，感觉像是被猛力地击中了头部。hard意为“猛力地”；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仍然”；ever意为“不断地”；early意为“提前”。故选A项。</a:t>
            </a:r>
            <a:endParaRPr lang="en-US" altLang="zh-CN" dirty="0"/>
          </a:p>
        </p:txBody>
      </p:sp>
      <p:sp>
        <p:nvSpPr>
          <p:cNvPr id="8" name="QC_5_BD.69_1#e4c8fba1b.choices?vop=1&amp;pid=887d0df2e&amp;color=0,0,0&amp;vtp=1&amp;bbb=1"/>
          <p:cNvSpPr/>
          <p:nvPr/>
        </p:nvSpPr>
        <p:spPr>
          <a:xfrm>
            <a:off x="832104" y="4590224"/>
            <a:ext cx="10533888" cy="341630"/>
          </a:xfrm>
          <a:prstGeom prst="rect">
            <a:avLst/>
          </a:prstGeom>
          <a:noFill/>
        </p:spPr>
        <p:txBody>
          <a:bodyPr wrap="none" lIns="0" tIns="0" rIns="0" bIns="0" rtlCol="0" anchor="t"/>
          <a:lstStyle/>
          <a:p>
            <a:pPr>
              <a:lnSpc>
                <a:spcPts val="30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acceptable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ordinary</a:t>
            </a:r>
            <a:endParaRPr lang="en-US" altLang="zh-CN" sz="1800" dirty="0"/>
          </a:p>
        </p:txBody>
      </p:sp>
      <p:sp>
        <p:nvSpPr>
          <p:cNvPr id="9" name="QC_5_AN.70_1#e4c8fba1b.bracket?vop=1&amp;pid=887d0df2e&amp;color=0,0,0&amp;vpa=24&amp;vtp=1"/>
          <p:cNvSpPr/>
          <p:nvPr/>
        </p:nvSpPr>
        <p:spPr>
          <a:xfrm>
            <a:off x="1244060" y="4583810"/>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5_AS.71_1#e4c8fba1b?vop=1&amp;pid=887d0df2e&amp;color=0,0,0&amp;vtp=1&amp;bbb=1&amp;hb=1"/>
          <p:cNvSpPr/>
          <p:nvPr/>
        </p:nvSpPr>
        <p:spPr>
          <a:xfrm>
            <a:off x="832104" y="4977002"/>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句意为：尽管书中的人物面临着严峻的生存挑战，但他们仍然努力在艰难时期生活，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为自己的梦想而奋斗。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survival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challenges及live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times可知，他们面临的挑战是严峻的。acceptable意为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受的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”；strange意为“奇怪的”；severe意为“严峻的”；ordinary意为“普通的”。故选C项。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2" end="2"/>
                                            </p:txEl>
                                          </p:spTgt>
                                        </p:tgtEl>
                                        <p:attrNameLst>
                                          <p:attrName>style.visibility</p:attrName>
                                        </p:attrNameLst>
                                      </p:cBhvr>
                                      <p:to>
                                        <p:strVal val="visible"/>
                                      </p:to>
                                    </p:set>
                                    <p:anim calcmode="lin" valueType="num">
                                      <p:cBhvr additive="base">
                                        <p:cTn id="8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7aeaa46d.fixed?pid=54f2c5146&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Unit</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5400" dirty="0"/>
          </a:p>
        </p:txBody>
      </p:sp>
      <p:sp>
        <p:nvSpPr>
          <p:cNvPr id="3" name="C_2_BD#07aeaa46d.fixed?pid=54f2c5146&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单元上分</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2_1#2a3d17ead.choices?vop=1&amp;pid=887d0df2e&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romantic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endParaRPr lang="en-US" altLang="zh-CN" sz="1800" dirty="0"/>
          </a:p>
        </p:txBody>
      </p:sp>
      <p:sp>
        <p:nvSpPr>
          <p:cNvPr id="3" name="QC_5_AN.73_1#2a3d17ead.bracket?vop=1&amp;pid=887d0df2e&amp;color=0,0,0&amp;vpa=25&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74_1#2a3d17ead?vop=1&amp;pid=887d0df2e&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句意为：这种积极的精神深深地激励了我，让我逐渐重新找回对未来的信心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。根据上文对书中人物的描写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，这是一种积极向上的精神。false意为“错误的”；disappointing意为“令人失望的”；romantic意为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漫的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”；positive意为“积极的”。故选D项。</a:t>
            </a:r>
            <a:endParaRPr lang="en-US" altLang="zh-CN" dirty="0"/>
          </a:p>
        </p:txBody>
      </p:sp>
      <p:sp>
        <p:nvSpPr>
          <p:cNvPr id="5" name="QC_5_BD.75_1#faab9a6f8.choices?vop=1&amp;pid=887d0df2e&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regain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a:t>
            </a:r>
            <a:endParaRPr lang="en-US" altLang="zh-CN" sz="1800" dirty="0"/>
          </a:p>
        </p:txBody>
      </p:sp>
      <p:sp>
        <p:nvSpPr>
          <p:cNvPr id="6" name="QC_5_AN.76_1#faab9a6f8.bracket?vop=1&amp;pid=887d0df2e&amp;color=0,0,0&amp;vpa=26&amp;vtp=1"/>
          <p:cNvSpPr/>
          <p:nvPr/>
        </p:nvSpPr>
        <p:spPr>
          <a:xfrm>
            <a:off x="12440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5_AS.77_1#faab9a6f8?vop=1&amp;pid=887d0df2e&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句意见上一题解析。根据上文的spirit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me和下文的my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重新获得了对未来的信心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。repeat意为“重复”；reset意为“重新设置”；regain意为“重新获得”；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复习”。故选C项。</a:t>
            </a:r>
            <a:endParaRPr lang="en-US" altLang="zh-CN" dirty="0"/>
          </a:p>
        </p:txBody>
      </p:sp>
      <p:sp>
        <p:nvSpPr>
          <p:cNvPr id="8" name="QC_5_BD.78_1#efc38a522.choices?vop=1&amp;pid=887d0df2e&amp;color=0,0,0&amp;vtp=1&amp;bbb=1"/>
          <p:cNvSpPr/>
          <p:nvPr/>
        </p:nvSpPr>
        <p:spPr>
          <a:xfrm>
            <a:off x="832104" y="4390453"/>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endParaRPr lang="en-US" altLang="zh-CN" sz="1800" dirty="0"/>
          </a:p>
        </p:txBody>
      </p:sp>
      <p:sp>
        <p:nvSpPr>
          <p:cNvPr id="9" name="QC_5_AN.79_1#efc38a522.bracket?vop=1&amp;pid=887d0df2e&amp;color=0,0,0&amp;vpa=27&amp;vtp=1"/>
          <p:cNvSpPr/>
          <p:nvPr/>
        </p:nvSpPr>
        <p:spPr>
          <a:xfrm>
            <a:off x="1358360" y="438664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5_AS.80_1#efc38a522?vop=1&amp;pid=887d0df2e&amp;color=0,0,0&amp;vtp=1&amp;bbb=1&amp;hb=1"/>
          <p:cNvSpPr/>
          <p:nvPr/>
        </p:nvSpPr>
        <p:spPr>
          <a:xfrm>
            <a:off x="832104" y="481076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句意为：作为一名梦想是电影制作的学生，这本书也给了我创作的灵感。根据下文的making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films及语境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，这是作者的一个梦想。request意为“请求”；instruction意为“指示”；fortune意为“命运”；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梦想”。故选D项。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1_1#1e75ecf0b.choices?vop=1&amp;pid=887d0df2e&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investment</a:t>
            </a:r>
            <a:endParaRPr lang="en-US" altLang="zh-CN" sz="1800" dirty="0"/>
          </a:p>
        </p:txBody>
      </p:sp>
      <p:sp>
        <p:nvSpPr>
          <p:cNvPr id="3" name="QC_5_AN.82_1#1e75ecf0b.bracket?vop=1&amp;pid=887d0df2e&amp;color=0,0,0&amp;vpa=28&amp;vtp=1"/>
          <p:cNvSpPr/>
          <p:nvPr/>
        </p:nvSpPr>
        <p:spPr>
          <a:xfrm>
            <a:off x="1349851"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AS.83_1#1e75ecf0b?vop=1&amp;pid=887d0df2e&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句意见上一题解析。根据上文的this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creative并结合选项可知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，这本书给予了作者创作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的灵感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。inspiration意为“灵感”；anxiety意为“焦虑”；attention意为“注意力”；investment意为“投资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
        <p:nvSpPr>
          <p:cNvPr id="5" name="QC_5_BD.84_1#40f08ab32.choices?vop=1&amp;pid=887d0df2e&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damaged</a:t>
            </a:r>
            <a:endParaRPr lang="en-US" altLang="zh-CN" sz="1800" dirty="0"/>
          </a:p>
        </p:txBody>
      </p:sp>
      <p:sp>
        <p:nvSpPr>
          <p:cNvPr id="6" name="QC_5_AN.85_1#40f08ab32.bracket?vop=1&amp;pid=887d0df2e&amp;color=0,0,0&amp;vpa=29&amp;vtp=1"/>
          <p:cNvSpPr/>
          <p:nvPr/>
        </p:nvSpPr>
        <p:spPr>
          <a:xfrm>
            <a:off x="1358360" y="27267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5_AS.86_1#40f08ab32?vop=1&amp;pid=887d0df2e&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句意为：书中描绘的历史场景和其中展现的深刻的人性为我打开了通向艺术殿堂的大门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，让我明白阅读不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仅能安慰我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，还能提高我的创造力。根据上文的the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nature及语境可知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，这里是指书中展现的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深刻的人性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。refuse意为“拒绝”；show意为“展现”；question意为“质疑”；damage意为“损害”。故选B项。</a:t>
            </a:r>
            <a:endParaRPr lang="en-US" altLang="zh-CN" dirty="0"/>
          </a:p>
        </p:txBody>
      </p:sp>
      <p:sp>
        <p:nvSpPr>
          <p:cNvPr id="8" name="QC_5_BD.87_1#5a78fb036.choices?vop=1&amp;pid=887d0df2e&amp;color=0,0,0&amp;vtp=1&amp;bbb=1"/>
          <p:cNvSpPr/>
          <p:nvPr/>
        </p:nvSpPr>
        <p:spPr>
          <a:xfrm>
            <a:off x="832104" y="4390453"/>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gather</a:t>
            </a:r>
            <a:endParaRPr lang="en-US" altLang="zh-CN" sz="1800" dirty="0"/>
          </a:p>
        </p:txBody>
      </p:sp>
      <p:sp>
        <p:nvSpPr>
          <p:cNvPr id="9" name="QC_5_AN.88_1#5a78fb036.bracket?vop=1&amp;pid=887d0df2e&amp;color=0,0,0&amp;vpa=30&amp;vtp=1"/>
          <p:cNvSpPr/>
          <p:nvPr/>
        </p:nvSpPr>
        <p:spPr>
          <a:xfrm>
            <a:off x="1358360" y="438664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10" name="QC_5_AS.89_1#5a78fb036?vop=1&amp;pid=887d0df2e&amp;color=0,0,0&amp;vtp=1&amp;bbb=1&amp;hb=1"/>
          <p:cNvSpPr/>
          <p:nvPr/>
        </p:nvSpPr>
        <p:spPr>
          <a:xfrm>
            <a:off x="832104" y="481076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句意见上一题解析。根据上文语境并结合选项可知，此处指阅读能够安慰作者。replace意为“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替换”；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意为“安慰”；end意为“结束”；gather意为“收集”。故选B项。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0_1#796e804ce.choices?vop=1&amp;pid=887d0df2e&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endParaRPr lang="en-US" altLang="zh-CN" sz="1800" dirty="0"/>
          </a:p>
        </p:txBody>
      </p:sp>
      <p:sp>
        <p:nvSpPr>
          <p:cNvPr id="3" name="QC_5_AN.91_1#796e804ce.bracket?vop=1&amp;pid=887d0df2e&amp;color=0,0,0&amp;vpa=31&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5_AS.92_1#796e804ce?vop=1&amp;pid=887d0df2e&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句意为：我们为什么要选择忽略像这本书一样的宝藏呢？根据下文的like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book及语境可知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，作者从这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本书中获得了诸多收获</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，由此推断这里将这本书比喻为宝藏。letter意为“信”；pain意为“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讨厌的事”；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意为“承诺”；treasure意为“宝藏”。故选D项。</a:t>
            </a:r>
            <a:endParaRPr lang="en-US" altLang="zh-CN" dirty="0"/>
          </a:p>
        </p:txBody>
      </p:sp>
      <p:sp>
        <p:nvSpPr>
          <p:cNvPr id="5" name="QC_5_BD.93_1#fed63e305.choices?vop=1&amp;pid=887d0df2e&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319145" algn="l"/>
                <a:tab pos="5698490" algn="l"/>
                <a:tab pos="79000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casual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a:t>
            </a:r>
            <a:endParaRPr lang="en-US" altLang="zh-CN" sz="1800" dirty="0"/>
          </a:p>
        </p:txBody>
      </p:sp>
      <p:sp>
        <p:nvSpPr>
          <p:cNvPr id="6" name="QC_5_AN.94_1#fed63e305.bracket?vop=1&amp;pid=887d0df2e&amp;color=0,0,0&amp;vpa=32&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5_AS.95_1#fed63e305?vop=1&amp;pid=887d0df2e&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句意为：最后，我想呼吁我的同龄人保护我们的眼睛和心灵，并在书籍和屏幕之间作出明智的选择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screens和上文语境可知，此处应是指作出明智的选择。wise意为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”；informal意为“非正式的”；casual意为“随意的”；slow意为“缓慢的”。故选A项。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654c5d835?pid=07aeaa46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4_BD.96_1#e2d99d0a9?vop=1&amp;pid=654c5d835&amp;color=0,0,0&amp;vtp=1&amp;bbb=1&amp;hb=1"/>
          <p:cNvSpPr/>
          <p:nvPr/>
        </p:nvSpPr>
        <p:spPr>
          <a:xfrm>
            <a:off x="832104" y="1422400"/>
            <a:ext cx="10533888" cy="41186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主题：睡眠旅游 | 词数：约211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河北安平中学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开学考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museum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cuisine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referring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#1.1.2</a:t>
            </a:r>
            <a:endParaRPr lang="en-US" altLang="zh-CN" dirty="0"/>
          </a:p>
        </p:txBody>
      </p:sp>
      <p:sp>
        <p:nvSpPr>
          <p:cNvPr id="4" name="QM_4_AN.97_1#e2d99d0a9.blank?vop=1&amp;pid=654c5d835&amp;color=0,0,0&amp;vpa=33&amp;vtp=1&amp;bbb=1"/>
          <p:cNvSpPr/>
          <p:nvPr/>
        </p:nvSpPr>
        <p:spPr>
          <a:xfrm>
            <a:off x="8420575" y="2636520"/>
            <a:ext cx="674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yours</a:t>
            </a:r>
            <a:endParaRPr lang="en-US" altLang="zh-CN" dirty="0"/>
          </a:p>
        </p:txBody>
      </p:sp>
      <p:sp>
        <p:nvSpPr>
          <p:cNvPr id="5" name="QM_4_AN.98_1#e2d99d0a9.blank?vop=1&amp;pid=654c5d835&amp;color=0,0,0&amp;vpa=34&amp;vtp=1&amp;bbb=1"/>
          <p:cNvSpPr/>
          <p:nvPr/>
        </p:nvSpPr>
        <p:spPr>
          <a:xfrm>
            <a:off x="7505160" y="3055620"/>
            <a:ext cx="13731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designed</a:t>
            </a:r>
            <a:endParaRPr lang="en-US" altLang="zh-CN" dirty="0"/>
          </a:p>
        </p:txBody>
      </p:sp>
      <p:sp>
        <p:nvSpPr>
          <p:cNvPr id="6" name="QM_4_AN.99_1#e2d99d0a9.blank?vop=1&amp;pid=654c5d835&amp;color=0,0,0&amp;vpa=35&amp;vtp=1&amp;bbb=1"/>
          <p:cNvSpPr/>
          <p:nvPr/>
        </p:nvSpPr>
        <p:spPr>
          <a:xfrm>
            <a:off x="6254210" y="3893820"/>
            <a:ext cx="903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stranger</a:t>
            </a:r>
            <a:endParaRPr lang="en-US" altLang="zh-CN" dirty="0"/>
          </a:p>
        </p:txBody>
      </p:sp>
      <p:sp>
        <p:nvSpPr>
          <p:cNvPr id="7" name="QM_4_AN.100_1#e2d99d0a9.blank?vop=1&amp;pid=654c5d835&amp;color=0,0,0&amp;vpa=36&amp;vtp=1&amp;bbb=1"/>
          <p:cNvSpPr/>
          <p:nvPr/>
        </p:nvSpPr>
        <p:spPr>
          <a:xfrm>
            <a:off x="5673566" y="4325620"/>
            <a:ext cx="17287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undertaken</a:t>
            </a:r>
            <a:endParaRPr lang="en-US" altLang="zh-CN" dirty="0"/>
          </a:p>
        </p:txBody>
      </p:sp>
      <p:sp>
        <p:nvSpPr>
          <p:cNvPr id="8" name="QM_4_AN.101_1#e2d99d0a9.blank?vop=1&amp;pid=654c5d835&amp;color=0,0,0&amp;vpa=37&amp;vtp=1&amp;bbb=1"/>
          <p:cNvSpPr/>
          <p:nvPr/>
        </p:nvSpPr>
        <p:spPr>
          <a:xfrm>
            <a:off x="2558510" y="5130165"/>
            <a:ext cx="1068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appearing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02_1#e2d99d0a9?vop=1&amp;pid=654c5d835&amp;color=0,0,0&amp;mp=1&amp;vtp=1&amp;bt=1&amp;bbb=1&amp;h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third-annual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recharge.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travellers'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3" name="QM_4_AN.103_1#e2d99d0a9.blank?vop=1&amp;pid=654c5d835&amp;color=0,0,0&amp;mp=1&amp;vpa=38&amp;vtp=1&amp;bbb=1"/>
          <p:cNvSpPr/>
          <p:nvPr/>
        </p:nvSpPr>
        <p:spPr>
          <a:xfrm>
            <a:off x="10212484" y="1048512"/>
            <a:ext cx="509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4" name="QM_4_AN.104_1#e2d99d0a9.blank?vop=1&amp;pid=654c5d835&amp;color=0,0,0&amp;mp=1&amp;vpa=39&amp;vtp=1&amp;bbb=1"/>
          <p:cNvSpPr/>
          <p:nvPr/>
        </p:nvSpPr>
        <p:spPr>
          <a:xfrm>
            <a:off x="824960" y="1874012"/>
            <a:ext cx="992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exposure</a:t>
            </a:r>
            <a:endParaRPr lang="en-US" altLang="zh-CN" dirty="0"/>
          </a:p>
        </p:txBody>
      </p:sp>
      <p:sp>
        <p:nvSpPr>
          <p:cNvPr id="5" name="QM_4_AN.105_1#e2d99d0a9.blank?vop=1&amp;pid=654c5d835&amp;color=0,0,0&amp;mp=1&amp;vpa=40&amp;vtp=1&amp;bbb=1"/>
          <p:cNvSpPr/>
          <p:nvPr/>
        </p:nvSpPr>
        <p:spPr>
          <a:xfrm>
            <a:off x="9441910" y="1886712"/>
            <a:ext cx="433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
        <p:nvSpPr>
          <p:cNvPr id="6" name="QM_4_AN.106_1#e2d99d0a9.blank?vop=1&amp;pid=654c5d835&amp;color=0,0,0&amp;mp=1&amp;vpa=41&amp;vtp=1&amp;bbb=1"/>
          <p:cNvSpPr/>
          <p:nvPr/>
        </p:nvSpPr>
        <p:spPr>
          <a:xfrm>
            <a:off x="2361660" y="2724912"/>
            <a:ext cx="446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7" name="QM_4_AN.107_1#e2d99d0a9.blank?vop=1&amp;pid=654c5d835&amp;color=0,0,0&amp;mp=1&amp;vpa=42&amp;vtp=1&amp;bbb=1"/>
          <p:cNvSpPr/>
          <p:nvPr/>
        </p:nvSpPr>
        <p:spPr>
          <a:xfrm>
            <a:off x="2952210" y="3144012"/>
            <a:ext cx="661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made</a:t>
            </a:r>
            <a:endParaRPr lang="en-US" altLang="zh-CN" dirty="0"/>
          </a:p>
        </p:txBody>
      </p:sp>
      <p:sp>
        <p:nvSpPr>
          <p:cNvPr id="8" name="QM_4_EX.108_1#e2d99d0a9?vop=1&amp;pid=654c5d835&amp;color=0,0,0&amp;vtp=1&amp;bbb=1"/>
          <p:cNvSpPr/>
          <p:nvPr/>
        </p:nvSpPr>
        <p:spPr>
          <a:xfrm>
            <a:off x="832104" y="39166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文章主要介绍了一种新型的旅游趋势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睡眠旅游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9" name="QB_5_BD.109_1#cf4db23b3?vop=1&amp;pid=e2d99d0a9&amp;color=0,0,0&amp;vtp=1&amp;bbb=1"/>
          <p:cNvSpPr/>
          <p:nvPr/>
        </p:nvSpPr>
        <p:spPr>
          <a:xfrm>
            <a:off x="832104" y="43307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10" name="QB_5_AN.110_1#cf4db23b3.blank?vop=1&amp;pid=e2d99d0a9&amp;color=0,0,0&amp;vpa=43&amp;vtp=1&amp;bbb=1"/>
          <p:cNvSpPr/>
          <p:nvPr/>
        </p:nvSpPr>
        <p:spPr>
          <a:xfrm>
            <a:off x="1040860" y="4276153"/>
            <a:ext cx="674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yours</a:t>
            </a:r>
            <a:endParaRPr lang="en-US" altLang="zh-CN" dirty="0"/>
          </a:p>
        </p:txBody>
      </p:sp>
      <p:sp>
        <p:nvSpPr>
          <p:cNvPr id="11" name="QB_5_AS.111_1#cf4db23b3?vop=1&amp;pid=e2d99d0a9&amp;color=0,0,0&amp;vtp=1&amp;bbb=1&amp;hb=1"/>
          <p:cNvSpPr/>
          <p:nvPr/>
        </p:nvSpPr>
        <p:spPr>
          <a:xfrm>
            <a:off x="832104" y="47510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句意为：你想过围绕你想参观的博物馆或想尝试的美食来规划旅行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，但以获得更优质睡眠为核心的旅行会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是你的一种选择吗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?此处是“of+名词性物主代词”构成的双重所有格，表示“你的一种选择”。故填yours。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bg/>
                                          </p:spTgt>
                                        </p:tgtEl>
                                        <p:attrNameLst>
                                          <p:attrName>style.visibility</p:attrName>
                                        </p:attrNameLst>
                                      </p:cBhvr>
                                      <p:to>
                                        <p:strVal val="visible"/>
                                      </p:to>
                                    </p:set>
                                    <p:anim calcmode="lin" valueType="num">
                                      <p:cBhvr additive="base">
                                        <p:cTn id="6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0">
                                            <p:txEl>
                                              <p:pRg st="0" end="0"/>
                                            </p:txEl>
                                          </p:spTgt>
                                        </p:tgtEl>
                                        <p:attrNameLst>
                                          <p:attrName>style.visibility</p:attrName>
                                        </p:attrNameLst>
                                      </p:cBhvr>
                                      <p:to>
                                        <p:strVal val="visible"/>
                                      </p:to>
                                    </p:set>
                                    <p:anim calcmode="lin" valueType="num">
                                      <p:cBhvr additive="base">
                                        <p:cTn id="7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1">
                                            <p:bg/>
                                          </p:spTgt>
                                        </p:tgtEl>
                                        <p:attrNameLst>
                                          <p:attrName>style.visibility</p:attrName>
                                        </p:attrNameLst>
                                      </p:cBhvr>
                                      <p:to>
                                        <p:strVal val="visible"/>
                                      </p:to>
                                    </p:set>
                                    <p:anim calcmode="lin" valueType="num">
                                      <p:cBhvr additive="base">
                                        <p:cTn id="7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1">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1">
                                            <p:txEl>
                                              <p:pRg st="0" end="0"/>
                                            </p:txEl>
                                          </p:spTgt>
                                        </p:tgtEl>
                                        <p:attrNameLst>
                                          <p:attrName>style.visibility</p:attrName>
                                        </p:attrNameLst>
                                      </p:cBhvr>
                                      <p:to>
                                        <p:strVal val="visible"/>
                                      </p:to>
                                    </p:set>
                                    <p:anim calcmode="lin" valueType="num">
                                      <p:cBhvr additive="base">
                                        <p:cTn id="8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1">
                                            <p:txEl>
                                              <p:pRg st="1" end="1"/>
                                            </p:txEl>
                                          </p:spTgt>
                                        </p:tgtEl>
                                        <p:attrNameLst>
                                          <p:attrName>style.visibility</p:attrName>
                                        </p:attrNameLst>
                                      </p:cBhvr>
                                      <p:to>
                                        <p:strVal val="visible"/>
                                      </p:to>
                                    </p:set>
                                    <p:anim calcmode="lin" valueType="num">
                                      <p:cBhvr additive="base">
                                        <p:cTn id="85"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10" grpId="0" animBg="1" build="p"/>
      <p:bldP spid="11"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2_1#d847876bd?vop=1&amp;pid=e2d99d0a9&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800" dirty="0"/>
          </a:p>
        </p:txBody>
      </p:sp>
      <p:sp>
        <p:nvSpPr>
          <p:cNvPr id="3" name="QB_5_AN.113_1#d847876bd.blank?vop=1&amp;pid=e2d99d0a9&amp;color=0,0,0&amp;vpa=44&amp;vtp=1&amp;bbb=1"/>
          <p:cNvSpPr/>
          <p:nvPr/>
        </p:nvSpPr>
        <p:spPr>
          <a:xfrm>
            <a:off x="1040860" y="1021778"/>
            <a:ext cx="1373188" cy="341630"/>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designed</a:t>
            </a:r>
            <a:endParaRPr lang="en-US" altLang="zh-CN" dirty="0"/>
          </a:p>
        </p:txBody>
      </p:sp>
      <p:sp>
        <p:nvSpPr>
          <p:cNvPr id="4" name="QB_5_AS.114_1#d847876bd?vop=1&amp;pid=e2d99d0a9&amp;color=0,0,0&amp;vtp=1&amp;bbb=1&amp;hb=1"/>
          <p:cNvSpPr/>
          <p:nvPr/>
        </p:nvSpPr>
        <p:spPr>
          <a:xfrm>
            <a:off x="832104" y="147015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句意为：这被称为睡眠旅游，是一种旅游趋势，指的是专门设计用来提高你的睡眠质量的旅行体验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处为定语从句的谓语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，此处陈述客观事实，应用一般现在时;关系代词that在从句中作主语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，指代先行词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experiences，与design之间是被动关系，应用被动语态，主语为复数概念，be动词应用are。故填</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5_BD.115_1#4e4b602fb?vop=1&amp;pid=e2d99d0a9&amp;color=0,0,0&amp;vtp=1&amp;bbb=1"/>
          <p:cNvSpPr/>
          <p:nvPr/>
        </p:nvSpPr>
        <p:spPr>
          <a:xfrm>
            <a:off x="832104" y="3029394"/>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6" name="QB_5_AN.116_1#4e4b602fb.blank?vop=1&amp;pid=e2d99d0a9&amp;color=0,0,0&amp;vpa=45&amp;vtp=1&amp;bbb=1"/>
          <p:cNvSpPr/>
          <p:nvPr/>
        </p:nvSpPr>
        <p:spPr>
          <a:xfrm>
            <a:off x="1040860" y="2972180"/>
            <a:ext cx="9032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stranger</a:t>
            </a:r>
            <a:endParaRPr lang="en-US" altLang="zh-CN" dirty="0"/>
          </a:p>
        </p:txBody>
      </p:sp>
      <p:sp>
        <p:nvSpPr>
          <p:cNvPr id="7" name="QB_5_AS.117_1#4e4b602fb?vop=1&amp;pid=e2d99d0a9&amp;color=0,0,0&amp;vtp=1&amp;bbb=1&amp;hb=1"/>
          <p:cNvSpPr/>
          <p:nvPr/>
        </p:nvSpPr>
        <p:spPr>
          <a:xfrm>
            <a:off x="832104" y="3416172"/>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句意为：比起吃药，去度假可能看起来像是一种更不寻常的改善睡眠的方式。根据空前的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much和空后的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可知，此处应用形容词的比较级形式。故填stranger。</a:t>
            </a:r>
            <a:endParaRPr lang="en-US" altLang="zh-CN" dirty="0"/>
          </a:p>
        </p:txBody>
      </p:sp>
      <p:sp>
        <p:nvSpPr>
          <p:cNvPr id="8" name="QB_5_BD.118_1#1e0926f12?vop=1&amp;pid=e2d99d0a9&amp;color=0,0,0&amp;vtp=1&amp;bbb=1"/>
          <p:cNvSpPr/>
          <p:nvPr/>
        </p:nvSpPr>
        <p:spPr>
          <a:xfrm>
            <a:off x="832104" y="4192333"/>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800" dirty="0"/>
          </a:p>
        </p:txBody>
      </p:sp>
      <p:sp>
        <p:nvSpPr>
          <p:cNvPr id="9" name="QB_5_AN.119_1#1e0926f12.blank?vop=1&amp;pid=e2d99d0a9&amp;color=0,0,0&amp;vpa=46&amp;vtp=1&amp;bbb=1"/>
          <p:cNvSpPr/>
          <p:nvPr/>
        </p:nvSpPr>
        <p:spPr>
          <a:xfrm>
            <a:off x="1028160" y="4147819"/>
            <a:ext cx="1728788" cy="341630"/>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undertaken</a:t>
            </a:r>
            <a:endParaRPr lang="en-US" altLang="zh-CN" dirty="0"/>
          </a:p>
        </p:txBody>
      </p:sp>
      <p:sp>
        <p:nvSpPr>
          <p:cNvPr id="10" name="QB_5_AS.120_1#1e0926f12?vop=1&amp;pid=e2d99d0a9&amp;color=0,0,0&amp;vtp=1&amp;bbb=1&amp;hb=1"/>
          <p:cNvSpPr/>
          <p:nvPr/>
        </p:nvSpPr>
        <p:spPr>
          <a:xfrm>
            <a:off x="832104" y="4579111"/>
            <a:ext cx="10533888" cy="15227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句意为：然而，很多人在过去几年已经尝试或表达了对睡眠旅游的兴趣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，而且睡眠旅游的受欢迎程度正在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，越来越多聚焦于睡眠的住宿在世界各地的酒店和旅游景点出现。设空处为第一个分句的谓语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句中的时间状语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years可知，此处应用现在完成时，主语many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people为复数名词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，助动词应用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。故填have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undertaken。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3" end="3"/>
                                            </p:txEl>
                                          </p:spTgt>
                                        </p:tgtEl>
                                        <p:attrNameLst>
                                          <p:attrName>style.visibility</p:attrName>
                                        </p:attrNameLst>
                                      </p:cBhvr>
                                      <p:to>
                                        <p:strVal val="visible"/>
                                      </p:to>
                                    </p:set>
                                    <p:anim calcmode="lin" valueType="num">
                                      <p:cBhvr additive="base">
                                        <p:cTn id="8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1_1#6e1cdd5be?vop=1&amp;pid=e2d99d0a9&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5_AN.122_1#6e1cdd5be.blank?vop=1&amp;pid=e2d99d0a9&amp;color=0,0,0&amp;vpa=47&amp;vtp=1&amp;bbb=1"/>
          <p:cNvSpPr/>
          <p:nvPr/>
        </p:nvSpPr>
        <p:spPr>
          <a:xfrm>
            <a:off x="1078960" y="1023810"/>
            <a:ext cx="10683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appearing</a:t>
            </a:r>
            <a:endParaRPr lang="en-US" altLang="zh-CN" dirty="0"/>
          </a:p>
        </p:txBody>
      </p:sp>
      <p:sp>
        <p:nvSpPr>
          <p:cNvPr id="4" name="QB_5_AS.123_1#6e1cdd5be?vop=1&amp;pid=e2d99d0a9&amp;color=0,0,0&amp;vtp=1&amp;bbb=1&amp;hb=1"/>
          <p:cNvSpPr/>
          <p:nvPr/>
        </p:nvSpPr>
        <p:spPr>
          <a:xfrm>
            <a:off x="832104" y="1471485"/>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句意见上一题解析。分析句子结构可知，此处为“with+宾语+宾补”结构，appear与sleep-focused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stays之间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是逻辑上的主动关系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，应用现在分词形式。故填appearing。</a:t>
            </a:r>
            <a:endParaRPr lang="en-US" altLang="zh-CN" dirty="0"/>
          </a:p>
        </p:txBody>
      </p:sp>
      <p:sp>
        <p:nvSpPr>
          <p:cNvPr id="5" name="QB_5_BD.124_1#cb8aacaaa?vop=1&amp;pid=e2d99d0a9&amp;color=0,0,0&amp;vtp=1&amp;bbb=1"/>
          <p:cNvSpPr/>
          <p:nvPr/>
        </p:nvSpPr>
        <p:spPr>
          <a:xfrm>
            <a:off x="832104" y="2253106"/>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6" name="QB_5_AN.125_1#cb8aacaaa.blank?vop=1&amp;pid=e2d99d0a9&amp;color=0,0,0&amp;vpa=48&amp;vtp=1&amp;bbb=1"/>
          <p:cNvSpPr/>
          <p:nvPr/>
        </p:nvSpPr>
        <p:spPr>
          <a:xfrm>
            <a:off x="1066260" y="2210624"/>
            <a:ext cx="5095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7" name="QB_5_AS.126_1#cb8aacaaa?vop=1&amp;pid=e2d99d0a9&amp;color=0,0,0&amp;vtp=1&amp;bbb=1&amp;hb=1"/>
          <p:cNvSpPr/>
          <p:nvPr/>
        </p:nvSpPr>
        <p:spPr>
          <a:xfrm>
            <a:off x="832104" y="2641218"/>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句意为：一些专家表示，旅行者开始意识到旅行不必以牺牲睡眠为代价。设空处引导同位语从句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，解释说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idea的具体内容，从句成分和意义均完整，应用that引导。故填that。</a:t>
            </a:r>
            <a:endParaRPr lang="en-US" altLang="zh-CN" dirty="0"/>
          </a:p>
        </p:txBody>
      </p:sp>
      <p:sp>
        <p:nvSpPr>
          <p:cNvPr id="8" name="QB_5_BD.127_1#a362e9e12?vop=1&amp;pid=e2d99d0a9&amp;color=0,0,0&amp;vtp=1&amp;bbb=1"/>
          <p:cNvSpPr/>
          <p:nvPr/>
        </p:nvSpPr>
        <p:spPr>
          <a:xfrm>
            <a:off x="832104" y="3422839"/>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9" name="QB_5_AN.128_1#a362e9e12.blank?vop=1&amp;pid=e2d99d0a9&amp;color=0,0,0&amp;vpa=49&amp;vtp=1&amp;bbb=1"/>
          <p:cNvSpPr/>
          <p:nvPr/>
        </p:nvSpPr>
        <p:spPr>
          <a:xfrm>
            <a:off x="1053560" y="3367657"/>
            <a:ext cx="9921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exposure</a:t>
            </a:r>
            <a:endParaRPr lang="en-US" altLang="zh-CN" dirty="0"/>
          </a:p>
        </p:txBody>
      </p:sp>
      <p:sp>
        <p:nvSpPr>
          <p:cNvPr id="10" name="QB_5_AS.129_1#a362e9e12?vop=1&amp;pid=e2d99d0a9&amp;color=0,0,0&amp;vtp=1&amp;bbb=1&amp;hb=1"/>
          <p:cNvSpPr/>
          <p:nvPr/>
        </p:nvSpPr>
        <p:spPr>
          <a:xfrm>
            <a:off x="832104" y="3810951"/>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句意为：通过睡眠旅游，他们可以亲身体验对自身有益的睡眠习惯和环境因素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，并将其融入他们的日常生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。设空处应填名词作gain的宾语，expose的名词形式是exposure，意为“接触，体验”，是不可数名词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exposure。</a:t>
            </a:r>
            <a:endParaRPr lang="en-US" altLang="zh-CN" dirty="0"/>
          </a:p>
        </p:txBody>
      </p:sp>
      <p:sp>
        <p:nvSpPr>
          <p:cNvPr id="11" name="QB_5_BD.130_1#5787d8204?vop=1&amp;pid=e2d99d0a9&amp;color=0,0,0&amp;vtp=1&amp;bbb=1"/>
          <p:cNvSpPr/>
          <p:nvPr/>
        </p:nvSpPr>
        <p:spPr>
          <a:xfrm>
            <a:off x="832104" y="4980494"/>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12" name="QB_5_AN.131_1#5787d8204.blank?vop=1&amp;pid=e2d99d0a9&amp;color=0,0,0&amp;vpa=50&amp;vtp=1&amp;bbb=1"/>
          <p:cNvSpPr/>
          <p:nvPr/>
        </p:nvSpPr>
        <p:spPr>
          <a:xfrm>
            <a:off x="1053560" y="4938012"/>
            <a:ext cx="4333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
        <p:nvSpPr>
          <p:cNvPr id="13" name="QB_5_AS.132_1#5787d8204?vop=1&amp;pid=e2d99d0a9&amp;color=0,0,0&amp;vtp=1&amp;bbb=1&amp;hb=1"/>
          <p:cNvSpPr/>
          <p:nvPr/>
        </p:nvSpPr>
        <p:spPr>
          <a:xfrm>
            <a:off x="832104" y="5368606"/>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句意见上一题解析。work在此表示“起作用”，常与介词for连用，表示“对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起作用，对</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2" end="2"/>
                                            </p:txEl>
                                          </p:spTgt>
                                        </p:tgtEl>
                                        <p:attrNameLst>
                                          <p:attrName>style.visibility</p:attrName>
                                        </p:attrNameLst>
                                      </p:cBhvr>
                                      <p:to>
                                        <p:strVal val="visible"/>
                                      </p:to>
                                    </p:set>
                                    <p:anim calcmode="lin" valueType="num">
                                      <p:cBhvr additive="base">
                                        <p:cTn id="7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1" end="1"/>
                                            </p:txEl>
                                          </p:spTgt>
                                        </p:tgtEl>
                                        <p:attrNameLst>
                                          <p:attrName>style.visibility</p:attrName>
                                        </p:attrNameLst>
                                      </p:cBhvr>
                                      <p:to>
                                        <p:strVal val="visible"/>
                                      </p:to>
                                    </p:set>
                                    <p:anim calcmode="lin" valueType="num">
                                      <p:cBhvr additive="base">
                                        <p:cTn id="101"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3_1#5ba858764?vop=1&amp;pid=e2d99d0a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3" name="QB_5_AN.134_1#5ba858764.blank?vop=1&amp;pid=e2d99d0a9&amp;color=0,0,0&amp;vpa=51&amp;vtp=1&amp;bbb=1"/>
          <p:cNvSpPr/>
          <p:nvPr/>
        </p:nvSpPr>
        <p:spPr>
          <a:xfrm>
            <a:off x="1040860" y="1037082"/>
            <a:ext cx="446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4" name="QB_5_AS.135_1#5ba858764?vop=1&amp;pid=e2d99d0a9&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句意为：根据第三年度趋势报告，在2024年，不论哪一代人，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人们旅行的首要原因是要休息和恢复精力。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“第一，头号，首要”应用the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No.1。故填the。</a:t>
            </a:r>
            <a:endParaRPr lang="en-US" altLang="zh-CN" dirty="0"/>
          </a:p>
        </p:txBody>
      </p:sp>
      <p:sp>
        <p:nvSpPr>
          <p:cNvPr id="5" name="QB_5_BD.136_1#9bd5869ce?vop=1&amp;pid=e2d99d0a9&amp;color=0,0,0&amp;vtp=1&amp;bbb=1"/>
          <p:cNvSpPr/>
          <p:nvPr/>
        </p:nvSpPr>
        <p:spPr>
          <a:xfrm>
            <a:off x="832104" y="23057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6" name="QB_5_AN.137_1#9bd5869ce.blank?vop=1&amp;pid=e2d99d0a9&amp;color=0,0,0&amp;vpa=52&amp;vtp=1&amp;bbb=1"/>
          <p:cNvSpPr/>
          <p:nvPr/>
        </p:nvSpPr>
        <p:spPr>
          <a:xfrm>
            <a:off x="1167860" y="2263838"/>
            <a:ext cx="661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made</a:t>
            </a:r>
            <a:endParaRPr lang="en-US" altLang="zh-CN" dirty="0"/>
          </a:p>
        </p:txBody>
      </p:sp>
      <p:sp>
        <p:nvSpPr>
          <p:cNvPr id="7" name="QB_5_AS.138_1#9bd5869ce?vop=1&amp;pid=e2d99d0a9&amp;color=0,0,0&amp;vtp=1&amp;bbb=1&amp;hb=1"/>
          <p:cNvSpPr/>
          <p:nvPr/>
        </p:nvSpPr>
        <p:spPr>
          <a:xfrm>
            <a:off x="832104" y="272605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句意为：而且他们认为，预计在2025年，对旅行者的睡眠以及聚焦于睡眠的体验的投入会更多。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think后是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宾语从句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，从句中已有谓语could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expected，因此设空处应填非谓语动词，investment与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make之间是逻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辑上的被动关系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，应用过去分词作后置定语。故填made。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3e706c21d?pid=07aeaa46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a:t>
            </a:r>
            <a:endParaRPr lang="en-US" altLang="zh-CN" sz="2200" dirty="0"/>
          </a:p>
        </p:txBody>
      </p:sp>
      <p:sp>
        <p:nvSpPr>
          <p:cNvPr id="3" name="QO_4_BD.139_1#dad49a203?vop=1&amp;pid=3e706c21d&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河南南阳六校</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联考</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使之构成一篇完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整的短文。</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lawyer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harboured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proficient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arrangement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academic</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performance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suffer.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39_2#dad49a203?vop=1&amp;pid=3e706c21d&amp;color=0,0,0&amp;mp=1&amp;vtp=1&amp;bt=1&amp;bbb=1&amp;hb=1"/>
          <p:cNvSpPr/>
          <p:nvPr/>
        </p:nvSpPr>
        <p:spPr>
          <a:xfrm>
            <a:off x="832104" y="967867"/>
            <a:ext cx="10533888" cy="508952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browsing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O'Connor,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entrepreneur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billionaire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O'Connor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revolutionise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gesture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O'Connor.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O'Connor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Overjoyed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conflicted,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incredible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：续写词数应为150</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个左右。</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email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Thomas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O'Connor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screen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a:t>
            </a:r>
            <a:endParaRPr lang="en-US" altLang="zh-CN" sz="1800" dirty="0"/>
          </a:p>
          <a:p>
            <a:pPr>
              <a:lnSpc>
                <a:spcPts val="25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48a7c749?pid=07aeaa46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4_BD.1_1#1a64ae4a7?vop=1&amp;pid=148a7c749&amp;color=0,0,0&amp;vtp=1&amp;bbb=1&amp;hb=1"/>
          <p:cNvSpPr/>
          <p:nvPr/>
        </p:nvSpPr>
        <p:spPr>
          <a:xfrm>
            <a:off x="832104" y="1422400"/>
            <a:ext cx="10533888" cy="4672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主题：奥克兰动物园 | 词数：约280 | 难度：适中 | 建议用时：6分钟</a:t>
            </a:r>
            <a:endParaRPr lang="en-US" altLang="zh-CN" sz="1800" dirty="0"/>
          </a:p>
          <a:p>
            <a:pPr algn="ct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uckland</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Zoo—Bringing</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Auckland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awaits.</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Hub</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Auckland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participates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breeding,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Zealand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Immersive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Aotearoa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Zealand.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rarest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staff's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tireless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endParaRPr lang="en-US" altLang="zh-CN"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141_1#dad49a203?vop=1&amp;pid=3e706c21d&amp;color=0,0,0&amp;vtp=1&amp;bt=1&amp;bbb=1&amp;hb=1"/>
          <p:cNvSpPr/>
          <p:nvPr/>
        </p:nvSpPr>
        <p:spPr>
          <a:xfrm>
            <a:off x="832104" y="1080000"/>
            <a:ext cx="10533888" cy="4961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岁的萨姆学业优秀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父母希望他成为律师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但他内心热爱编程并自学成才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在读到科技企业</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家托马斯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奥康纳关于支付系统安全问题的文章后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萨姆主动提出解决方案并意外获得对方的赏识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托马</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斯邀请他赴美商讨合作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并承诺未来会给他提供工作机会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面对这个机遇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萨姆陷入是否告诉父母的两难</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抉择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既不想辜负他们的期望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又不愿放弃自己的梦想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节预测</a:t>
            </a:r>
            <a:endParaRPr lang="en-US" altLang="zh-CN" sz="1800" dirty="0"/>
          </a:p>
          <a:p>
            <a:pPr>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.段落续写：</a:t>
            </a:r>
            <a:endParaRPr lang="en-US" altLang="zh-CN" sz="1800" dirty="0"/>
          </a:p>
          <a:p>
            <a:pPr>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根据续写第一段首句内容“萨姆坐在他的房间里，屏幕上显示着来自托马斯·奥康纳的邮件”</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这一段应描写萨姆内心的矛盾与挣扎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，既兴奋于难得的机会，又担心违背父母的期望。</a:t>
            </a:r>
            <a:endParaRPr lang="en-US" altLang="zh-CN" sz="1800" dirty="0"/>
          </a:p>
          <a:p>
            <a:pPr>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根据续写第二段首句内容“深吸一口气，萨姆决定将这个消息告诉父母”可知</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，这一段可以描写萨姆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鼓起勇气说出实情后</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，父母出乎意料地表达了理解与支持，以及萨姆由此获得的情感释放和成长感悟。</a:t>
            </a:r>
            <a:endParaRPr lang="en-US" altLang="zh-CN" sz="1800" dirty="0"/>
          </a:p>
          <a:p>
            <a:pPr>
              <a:lnSpc>
                <a:spcPts val="33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.续写线索：得到机会——内心挣扎是否告知父母——鼓起勇气沟通——父母的理解与支持</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释放与成长</a:t>
            </a:r>
            <a:endParaRPr lang="en-US" altLang="zh-CN"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140_1#dad49a203?vop=1&amp;pid=3e706c21d&amp;color=0,0,0&amp;vtp=1&amp;bt=1&amp;bbb=1&amp;hb=1"/>
          <p:cNvSpPr/>
          <p:nvPr/>
        </p:nvSpPr>
        <p:spPr>
          <a:xfrm>
            <a:off x="832104" y="1080000"/>
            <a:ext cx="10533888" cy="5100955"/>
          </a:xfrm>
          <a:prstGeom prst="rect">
            <a:avLst/>
          </a:prstGeom>
          <a:noFill/>
        </p:spPr>
        <p:txBody>
          <a:bodyPr wrap="none" lIns="0" tIns="0" rIns="0" bIns="0" rtlCol="0" anchor="t"/>
          <a:lstStyle/>
          <a:p>
            <a:pPr algn="l">
              <a:lnSpc>
                <a:spcPts val="2900"/>
              </a:lnSpc>
            </a:pP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endParaRPr lang="en-US" altLang="zh-CN" sz="1800" dirty="0"/>
          </a:p>
          <a:p>
            <a:pPr>
              <a:lnSpc>
                <a:spcPts val="29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Sam</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room,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email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Thomas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O'Connor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open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screen</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heart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pounding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1"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mixture</a:t>
            </a:r>
            <a:r>
              <a:rPr lang="en-US" altLang="zh-CN" sz="1800" b="1"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1"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excitement</a:t>
            </a:r>
            <a:r>
              <a:rPr lang="en-US" altLang="zh-CN" sz="1800" b="1"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1"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dread</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心理描写）</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always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followed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path</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laid</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by</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parents</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过去分词短语作定语）</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time,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unexpected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opened</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revealing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world</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full</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possibilities</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现在分词短语作状语</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thought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pursuing</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passion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filled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thrilling</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sense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freedom,</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yet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fear</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disappointing</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parents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weighed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heavily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心理描写</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Could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really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turn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back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After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sacrificed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much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a:t>
            </a:r>
            <a:endParaRPr lang="en-US" altLang="zh-CN" sz="1800" dirty="0"/>
          </a:p>
          <a:p>
            <a:pPr>
              <a:lnSpc>
                <a:spcPts val="29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Taking</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deep</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breath,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decided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news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parents.He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prepared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himself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reaction</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surprise,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instead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anger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disappointment,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faces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lit</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curiosity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explained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passion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programming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opportunity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before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him.They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realised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how</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fulfil</a:t>
            </a:r>
            <a:r>
              <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r>
              <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son's</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true</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potential</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tears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eyes</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with复合结构）</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embraced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expressing</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pride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achievements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giving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blessing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pursue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dreams.At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moment</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Sam</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felt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overwhelming</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sense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relief</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gratitude</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心理描写）</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chase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ambition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without</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losing</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familial</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love.</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1a64ae4a7?vop=1&amp;pid=148a7c749&amp;color=0,0,0&amp;vtp=1&amp;bt=1&amp;bbb=1&amp;hb=1"/>
          <p:cNvSpPr/>
          <p:nvPr/>
        </p:nvSpPr>
        <p:spPr>
          <a:xfrm>
            <a:off x="832104" y="1080000"/>
            <a:ext cx="10533888" cy="46532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Endless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Auckland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behind-the-scenes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Aotearoa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showcasing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Sumatran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jungle.</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Dining</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delicious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takeaways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recyclable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magic</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Auckland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dirty="0"/>
          </a:p>
        </p:txBody>
      </p:sp>
      <p:sp>
        <p:nvSpPr>
          <p:cNvPr id="3" name="QM_4_EX.2_1#1a64ae4a7?vop=1&amp;pid=148a7c749&amp;color=0,0,0&amp;vtp=1&amp;bbb=1"/>
          <p:cNvSpPr/>
          <p:nvPr/>
        </p:nvSpPr>
        <p:spPr>
          <a:xfrm>
            <a:off x="832104" y="5710229"/>
            <a:ext cx="1053388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这是一篇应用文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文章主要介绍了奥克兰动物园的一些游览特色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_1#7a862c81e?vop=1&amp;pid=1a64ae4a7&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Auckland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4_1#7a862c81e.bracket?vop=1&amp;pid=1a64ae4a7&amp;color=0,0,0&amp;vpa=1&amp;vtp=1"/>
          <p:cNvSpPr/>
          <p:nvPr/>
        </p:nvSpPr>
        <p:spPr>
          <a:xfrm>
            <a:off x="5181060" y="1076706"/>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5_BD.3_2#7a862c81e.choices?vop=1&amp;pid=1a64ae4a7&amp;color=0,0,0&amp;vtp=1&amp;bbb=1"/>
          <p:cNvSpPr/>
          <p:nvPr/>
        </p:nvSpPr>
        <p:spPr>
          <a:xfrm>
            <a:off x="832104" y="1472946"/>
            <a:ext cx="10533888" cy="15227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keepers.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endParaRPr lang="en-US" altLang="zh-CN" sz="1800" dirty="0"/>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endangered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endParaRPr lang="en-US" altLang="zh-CN" sz="1800" dirty="0"/>
          </a:p>
        </p:txBody>
      </p:sp>
      <p:sp>
        <p:nvSpPr>
          <p:cNvPr id="5" name="QC_5_AS.5_1#7a862c81e?vop=1&amp;pid=1a64ae4a7&amp;color=0,0,0&amp;vtp=1&amp;bbb=1&amp;hb=1"/>
          <p:cNvSpPr/>
          <p:nvPr/>
        </p:nvSpPr>
        <p:spPr>
          <a:xfrm>
            <a:off x="832104" y="3009646"/>
            <a:ext cx="10533888" cy="112268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细节理解题。根据Immersive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Habitats部分中的“Meet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rarest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animals,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staff's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，游客在奥克兰动物园可以亲眼见证工作人员照顾动物。</a:t>
            </a:r>
            <a:endParaRPr lang="en-US" altLang="zh-CN" dirty="0"/>
          </a:p>
        </p:txBody>
      </p:sp>
      <p:sp>
        <p:nvSpPr>
          <p:cNvPr id="6" name="QC_5_BD.6_1#ea6980e6f?vop=1&amp;pid=1a64ae4a7&amp;color=0,0,0&amp;vtp=1&amp;bbb=1"/>
          <p:cNvSpPr/>
          <p:nvPr/>
        </p:nvSpPr>
        <p:spPr>
          <a:xfrm>
            <a:off x="832104" y="4167187"/>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5_AN.7_1#ea6980e6f.bracket?vop=1&amp;pid=1a64ae4a7&amp;color=0,0,0&amp;vpa=2&amp;vtp=1"/>
          <p:cNvSpPr/>
          <p:nvPr/>
        </p:nvSpPr>
        <p:spPr>
          <a:xfrm>
            <a:off x="5971635" y="4164901"/>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5_BD.6_2#ea6980e6f.choices?vop=1&amp;pid=1a64ae4a7&amp;color=0,0,0&amp;vtp=1&amp;bbb=1"/>
          <p:cNvSpPr/>
          <p:nvPr/>
        </p:nvSpPr>
        <p:spPr>
          <a:xfrm>
            <a:off x="832104" y="4556760"/>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discounts.</a:t>
            </a:r>
            <a:endParaRPr lang="en-US" altLang="zh-CN" sz="1800" dirty="0"/>
          </a:p>
        </p:txBody>
      </p:sp>
      <p:sp>
        <p:nvSpPr>
          <p:cNvPr id="9" name="QC_5_AS.8_1#ea6980e6f?vop=1&amp;pid=1a64ae4a7&amp;color=0,0,0&amp;vtp=1&amp;bbb=1&amp;hb=1"/>
          <p:cNvSpPr/>
          <p:nvPr/>
        </p:nvSpPr>
        <p:spPr>
          <a:xfrm>
            <a:off x="832104" y="5331460"/>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细节理解题。根据Dining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Shopping部分中的“Your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conservation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.”可知，你购买的东西直接为野生动物保护工作提供了支持，即动物园商店的产品支持野生动物保护。</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 calcmode="lin" valueType="num">
                                      <p:cBhvr additive="base">
                                        <p:cTn id="4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9">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 calcmode="lin" valueType="num">
                                      <p:cBhvr additive="base">
                                        <p:cTn id="5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a23e60423?vop=1&amp;pid=1a64ae4a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0_1#a23e60423.bracket?vop=1&amp;pid=1a64ae4a7&amp;color=0,0,0&amp;vpa=3&amp;vtp=1"/>
          <p:cNvSpPr/>
          <p:nvPr/>
        </p:nvSpPr>
        <p:spPr>
          <a:xfrm>
            <a:off x="60319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5_BD.9_2#a23e60423.choices?vop=1&amp;pid=1a64ae4a7&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brochure.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journal.</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report.</a:t>
            </a:r>
            <a:endParaRPr lang="en-US" altLang="zh-CN" sz="1800" dirty="0"/>
          </a:p>
        </p:txBody>
      </p:sp>
      <p:sp>
        <p:nvSpPr>
          <p:cNvPr id="5" name="QC_5_AS.11_1#a23e60423?vop=1&amp;pid=1a64ae4a7&amp;color=0,0,0&amp;vtp=1&amp;bbb=1&amp;hb=1"/>
          <p:cNvSpPr/>
          <p:nvPr/>
        </p:nvSpPr>
        <p:spPr>
          <a:xfrm>
            <a:off x="832104" y="231076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adventure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Auckland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awaits.”并结合文章主要介绍了奥克兰动物园的一些游览特色可推知，文章选自一本旅游手册。</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896d1ba92?pid=07aeaa46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4_BD.12_1#f93d01ba1?vop=1&amp;pid=896d1ba92&amp;color=0,0,0&amp;vtp=1&amp;bbb=1&amp;hb=1"/>
          <p:cNvSpPr/>
          <p:nvPr/>
        </p:nvSpPr>
        <p:spPr>
          <a:xfrm>
            <a:off x="832104" y="1422400"/>
            <a:ext cx="10533888" cy="4730369"/>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主题：理财教育 | 词数：约325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浙江绍兴</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taboo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29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Joseph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podcast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（播客）</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certified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television,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_2#f93d01ba1?vop=1&amp;pid=896d1ba92&amp;color=0,0,0&amp;mp=1&amp;vtp=1&amp;bt=1&amp;bbb=1&amp;hb=1"/>
          <p:cNvSpPr/>
          <p:nvPr/>
        </p:nvSpPr>
        <p:spPr>
          <a:xfrm>
            <a:off x="832104" y="1078992"/>
            <a:ext cx="10533888" cy="4362069"/>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wisely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vacation.</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imbalance: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（资产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retirement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life-changing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paths.</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Joseph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podcast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download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podcasts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4_EX.13_1#f93d01ba1?vop=1&amp;pid=896d1ba92&amp;color=0,0,0&amp;vtp=1&amp;bbb=1&amp;hb=1"/>
          <p:cNvSpPr/>
          <p:nvPr/>
        </p:nvSpPr>
        <p:spPr>
          <a:xfrm>
            <a:off x="832104" y="5420996"/>
            <a:ext cx="10533888" cy="681355"/>
          </a:xfrm>
          <a:prstGeom prst="rect">
            <a:avLst/>
          </a:prstGeom>
          <a:noFill/>
        </p:spPr>
        <p:txBody>
          <a:bodyPr wrap="none" lIns="0" tIns="0" rIns="0" bIns="0" rtlCol="0" anchor="t"/>
          <a:lstStyle/>
          <a:p>
            <a:pPr algn="l">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理财规划师奥克利指出家长应通过生活实例对孩子进行理财教育</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且年轻人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需早做财务规划</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dfd0b89d9?vop=1&amp;pid=f93d01ba1&amp;color=0,0,0&amp;vtp=1&amp;bt=1&amp;bbb=1"/>
          <p:cNvSpPr/>
          <p:nvPr/>
        </p:nvSpPr>
        <p:spPr>
          <a:xfrm>
            <a:off x="832104" y="1078992"/>
            <a:ext cx="10533888" cy="303530"/>
          </a:xfrm>
          <a:prstGeom prst="rect">
            <a:avLst/>
          </a:prstGeom>
          <a:noFill/>
        </p:spPr>
        <p:txBody>
          <a:bodyPr wrap="none" lIns="0" tIns="0" rIns="0" bIns="0" rtlCol="0" anchor="t"/>
          <a:lstStyle/>
          <a:p>
            <a:pPr algn="l">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15_1#dfd0b89d9.bracket?vop=1&amp;pid=f93d01ba1&amp;color=0,0,0&amp;vpa=4&amp;vtp=1"/>
          <p:cNvSpPr/>
          <p:nvPr/>
        </p:nvSpPr>
        <p:spPr>
          <a:xfrm>
            <a:off x="9029160" y="1077658"/>
            <a:ext cx="3190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14_2#dfd0b89d9.choices?vop=1&amp;pid=f93d01ba1&amp;color=0,0,0&amp;vtp=1&amp;bbb=1"/>
          <p:cNvSpPr/>
          <p:nvPr/>
        </p:nvSpPr>
        <p:spPr>
          <a:xfrm>
            <a:off x="832104" y="1410017"/>
            <a:ext cx="10533888" cy="133223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avoided.</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a:t>
            </a:r>
            <a:endParaRPr lang="en-US" altLang="zh-CN" sz="1800" dirty="0"/>
          </a:p>
          <a:p>
            <a:pPr>
              <a:lnSpc>
                <a:spcPts val="26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endParaRPr lang="en-US" altLang="zh-CN" sz="1800" dirty="0"/>
          </a:p>
        </p:txBody>
      </p:sp>
      <p:sp>
        <p:nvSpPr>
          <p:cNvPr id="5" name="QC_5_AS.16_1#dfd0b89d9?vop=1&amp;pid=f93d01ba1&amp;color=0,0,0&amp;vtp=1&amp;bbb=1&amp;hb=1"/>
          <p:cNvSpPr/>
          <p:nvPr/>
        </p:nvSpPr>
        <p:spPr>
          <a:xfrm>
            <a:off x="832104" y="2743518"/>
            <a:ext cx="10533888" cy="64643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6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taboo.”可知，许多家长认为应避免让孩子接触家庭财务。故选B项。</a:t>
            </a:r>
            <a:endParaRPr lang="en-US" altLang="zh-CN" dirty="0"/>
          </a:p>
        </p:txBody>
      </p:sp>
      <p:sp>
        <p:nvSpPr>
          <p:cNvPr id="6" name="QC_5_BD.17_1#2bd935b5f?vop=1&amp;pid=f93d01ba1&amp;color=0,0,0&amp;vtp=1&amp;bbb=1&amp;hb=1"/>
          <p:cNvSpPr/>
          <p:nvPr/>
        </p:nvSpPr>
        <p:spPr>
          <a:xfrm>
            <a:off x="832104" y="3416618"/>
            <a:ext cx="10533888" cy="64643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6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Oakley?(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7" name="QC_5_AN.18_1#2bd935b5f.bracket?vop=1&amp;pid=f93d01ba1&amp;color=0,0,0&amp;vpa=5&amp;vtp=1"/>
          <p:cNvSpPr/>
          <p:nvPr/>
        </p:nvSpPr>
        <p:spPr>
          <a:xfrm>
            <a:off x="1777460" y="3758185"/>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8" name="QC_5_BD.17_2#2bd935b5f.choices?vop=1&amp;pid=f93d01ba1&amp;color=0,0,0&amp;vtp=1&amp;bbb=1"/>
          <p:cNvSpPr/>
          <p:nvPr/>
        </p:nvSpPr>
        <p:spPr>
          <a:xfrm>
            <a:off x="832104" y="4089021"/>
            <a:ext cx="10533888" cy="646430"/>
          </a:xfrm>
          <a:prstGeom prst="rect">
            <a:avLst/>
          </a:prstGeom>
          <a:noFill/>
        </p:spPr>
        <p:txBody>
          <a:bodyPr wrap="none" lIns="0" tIns="0" rIns="0" bIns="0" rtlCol="0" anchor="t"/>
          <a:lstStyle/>
          <a:p>
            <a:pPr>
              <a:lnSpc>
                <a:spcPts val="27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life-planning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endParaRPr lang="en-US" altLang="zh-CN" sz="1800" dirty="0"/>
          </a:p>
          <a:p>
            <a:pPr>
              <a:lnSpc>
                <a:spcPts val="26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inexperienced.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well-prepared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endParaRPr lang="en-US" altLang="zh-CN" sz="1800" dirty="0"/>
          </a:p>
        </p:txBody>
      </p:sp>
      <p:sp>
        <p:nvSpPr>
          <p:cNvPr id="9" name="QC_5_AS.19_1#2bd935b5f?vop=1&amp;pid=f93d01ba1&amp;color=0,0,0&amp;vtp=1&amp;bbb=1&amp;hb=1"/>
          <p:cNvSpPr/>
          <p:nvPr/>
        </p:nvSpPr>
        <p:spPr>
          <a:xfrm>
            <a:off x="832104" y="4762121"/>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，奥克利认为不让孩子参与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财务讨论会导致其缺乏理财经验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，C项中的financially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inexperienced与引文中的lack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handling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同义。故选C项。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bg/>
                                          </p:spTgt>
                                        </p:tgtEl>
                                        <p:attrNameLst>
                                          <p:attrName>style.visibility</p:attrName>
                                        </p:attrNameLst>
                                      </p:cBhvr>
                                      <p:to>
                                        <p:strVal val="visible"/>
                                      </p:to>
                                    </p:set>
                                    <p:anim calcmode="lin" valueType="num">
                                      <p:cBhvr additive="base">
                                        <p:cTn id="4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9">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2" end="2"/>
                                            </p:txEl>
                                          </p:spTgt>
                                        </p:tgtEl>
                                        <p:attrNameLst>
                                          <p:attrName>style.visibility</p:attrName>
                                        </p:attrNameLst>
                                      </p:cBhvr>
                                      <p:to>
                                        <p:strVal val="visible"/>
                                      </p:to>
                                    </p:set>
                                    <p:anim calcmode="lin" valueType="num">
                                      <p:cBhvr additive="base">
                                        <p:cTn id="5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2" end="2"/>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3" end="3"/>
                                            </p:txEl>
                                          </p:spTgt>
                                        </p:tgtEl>
                                        <p:attrNameLst>
                                          <p:attrName>style.visibility</p:attrName>
                                        </p:attrNameLst>
                                      </p:cBhvr>
                                      <p:to>
                                        <p:strVal val="visible"/>
                                      </p:to>
                                    </p:set>
                                    <p:anim calcmode="lin" valueType="num">
                                      <p:cBhvr additive="base">
                                        <p:cTn id="57"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20920</Words>
  <Application>WPS 演示</Application>
  <PresentationFormat>宽屏</PresentationFormat>
  <Paragraphs>550</Paragraphs>
  <Slides>31</Slides>
  <Notes>31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31</vt:i4>
      </vt:variant>
    </vt:vector>
  </HeadingPairs>
  <TitlesOfParts>
    <vt:vector size="46"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2025-10-24T10:07:00Z</dcterms:created>
  <dcterms:modified xsi:type="dcterms:W3CDTF">2025-10-29T02:23:55Z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86D0E31DD459463FA3F3C313C67452CC_12</vt:lpwstr>
  </property>
  <property fmtid="{D5CDD505-2E9C-101B-9397-08002B2CF9AE}" pid="3" name="KSOProductBuildVer">
    <vt:lpwstr>2052-12.1.0.22529</vt:lpwstr>
  </property>
</Properties>
</file>